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31"/>
  </p:notesMasterIdLst>
  <p:sldIdLst>
    <p:sldId id="344" r:id="rId15"/>
    <p:sldId id="455" r:id="rId16"/>
    <p:sldId id="456" r:id="rId17"/>
    <p:sldId id="466" r:id="rId18"/>
    <p:sldId id="450" r:id="rId19"/>
    <p:sldId id="463" r:id="rId20"/>
    <p:sldId id="451" r:id="rId21"/>
    <p:sldId id="464" r:id="rId22"/>
    <p:sldId id="452" r:id="rId23"/>
    <p:sldId id="445" r:id="rId24"/>
    <p:sldId id="458" r:id="rId25"/>
    <p:sldId id="459" r:id="rId26"/>
    <p:sldId id="460" r:id="rId27"/>
    <p:sldId id="461" r:id="rId28"/>
    <p:sldId id="467" r:id="rId29"/>
    <p:sldId id="465" r:id="rId30"/>
  </p:sldIdLst>
  <p:sldSz cx="9144000" cy="5143500" type="screen16x9"/>
  <p:notesSz cx="6797675" cy="9926638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5" autoAdjust="0"/>
    <p:restoredTop sz="91086" autoAdjust="0"/>
  </p:normalViewPr>
  <p:slideViewPr>
    <p:cSldViewPr snapToGrid="0" snapToObjects="1">
      <p:cViewPr>
        <p:scale>
          <a:sx n="88" d="100"/>
          <a:sy n="88" d="100"/>
        </p:scale>
        <p:origin x="-774" y="-270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8900-00-637\Desktop\&#1054;&#1043;&#1053;&#1025;&#1042;&#1040;\&#1050;&#1054;&#1051;&#1051;&#1045;&#1043;&#1048;&#1048;\&#1060;&#1053;&#1057;%2020.02.2020\&#1082;%20&#1089;&#1083;&#1072;&#1081;&#1076;&#1072;&#1084;%20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8900-00-637\Desktop\&#1054;&#1043;&#1053;&#1025;&#1042;&#1040;\&#1050;&#1054;&#1051;&#1051;&#1045;&#1043;&#1048;&#1048;\&#1060;&#1053;&#1057;%2020.02.2020\&#1082;%20&#1089;&#1083;&#1072;&#1081;&#1076;&#1072;&#1084;%2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8900-00-637\Desktop\&#1054;&#1043;&#1053;&#1025;&#1042;&#1040;\&#1050;&#1054;&#1051;&#1051;&#1045;&#1043;&#1048;&#1048;\&#1044;&#1051;&#1071;%20&#1043;&#1059;&#1041;&#1045;&#1056;&#1040;%2004.02.2020\&#1082;%20&#1089;&#1083;&#1072;&#1081;&#1076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Прирост совокупной </a:t>
            </a:r>
            <a:r>
              <a:rPr lang="ru-RU" dirty="0" smtClean="0"/>
              <a:t>задолженности, </a:t>
            </a:r>
            <a:r>
              <a:rPr lang="ru-RU" dirty="0"/>
              <a:t>%</a:t>
            </a:r>
          </a:p>
        </c:rich>
      </c:tx>
      <c:layout/>
      <c:overlay val="0"/>
    </c:title>
    <c:autoTitleDeleted val="0"/>
    <c:view3D>
      <c:rotX val="20"/>
      <c:rotY val="10"/>
      <c:depthPercent val="2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631327334083274E-2"/>
          <c:y val="0.16721034870641188"/>
          <c:w val="0.83875703037120364"/>
          <c:h val="0.75197770733203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Лист1!$F$15:$F$16</c:f>
              <c:strCache>
                <c:ptCount val="1"/>
                <c:pt idx="0">
                  <c:v>Прирост совокупной задолженности %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Лист1!$E$17:$E$20</c:f>
              <c:strCache>
                <c:ptCount val="4"/>
                <c:pt idx="1">
                  <c:v>2017 / 2018</c:v>
                </c:pt>
                <c:pt idx="2">
                  <c:v>2018 / 2019</c:v>
                </c:pt>
                <c:pt idx="3">
                  <c:v>2019 / 2020</c:v>
                </c:pt>
              </c:strCache>
            </c:strRef>
          </c:cat>
          <c:val>
            <c:numRef>
              <c:f>Лист1!$F$17:$F$20</c:f>
              <c:numCache>
                <c:formatCode>General</c:formatCode>
                <c:ptCount val="4"/>
                <c:pt idx="1">
                  <c:v>42.61</c:v>
                </c:pt>
                <c:pt idx="2">
                  <c:v>17.41</c:v>
                </c:pt>
                <c:pt idx="3">
                  <c:v>3.7800000000000002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048064"/>
        <c:axId val="143213696"/>
        <c:axId val="0"/>
      </c:bar3DChart>
      <c:catAx>
        <c:axId val="143048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3213696"/>
        <c:crosses val="autoZero"/>
        <c:auto val="1"/>
        <c:lblAlgn val="ctr"/>
        <c:lblOffset val="100"/>
        <c:noMultiLvlLbl val="0"/>
      </c:catAx>
      <c:valAx>
        <c:axId val="14321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48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36431383577064"/>
          <c:y val="0.52304223335719446"/>
          <c:w val="0.22592140044994374"/>
          <c:h val="0.158379946824828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'совокупная+поступл'!$D$3</c:f>
              <c:strCache>
                <c:ptCount val="1"/>
                <c:pt idx="0">
                  <c:v>Поступления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'совокупная+поступл'!$C$4:$C$5</c:f>
              <c:numCache>
                <c:formatCode>dd/mm/yyyy</c:formatCode>
                <c:ptCount val="2"/>
                <c:pt idx="0">
                  <c:v>43466</c:v>
                </c:pt>
                <c:pt idx="1">
                  <c:v>43831</c:v>
                </c:pt>
              </c:numCache>
            </c:numRef>
          </c:cat>
          <c:val>
            <c:numRef>
              <c:f>'совокупная+поступл'!$D$4:$D$5</c:f>
              <c:numCache>
                <c:formatCode>General</c:formatCode>
                <c:ptCount val="2"/>
                <c:pt idx="0">
                  <c:v>93.9</c:v>
                </c:pt>
                <c:pt idx="1">
                  <c:v>118.2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533504"/>
        <c:axId val="134535040"/>
        <c:axId val="0"/>
      </c:bar3DChart>
      <c:catAx>
        <c:axId val="134533504"/>
        <c:scaling>
          <c:orientation val="minMax"/>
          <c:max val="2"/>
          <c:min val="1"/>
        </c:scaling>
        <c:delete val="0"/>
        <c:axPos val="b"/>
        <c:numFmt formatCode="dd/mm/yyyy" sourceLinked="1"/>
        <c:majorTickMark val="out"/>
        <c:minorTickMark val="none"/>
        <c:tickLblPos val="nextTo"/>
        <c:crossAx val="134535040"/>
        <c:crosses val="autoZero"/>
        <c:auto val="0"/>
        <c:lblAlgn val="ctr"/>
        <c:lblOffset val="100"/>
        <c:noMultiLvlLbl val="0"/>
      </c:catAx>
      <c:valAx>
        <c:axId val="13453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533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'совокупная+поступл'!$D$15</c:f>
              <c:strCache>
                <c:ptCount val="1"/>
                <c:pt idx="0">
                  <c:v>Задолженность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'совокупная+поступл'!$C$16:$C$17</c:f>
              <c:numCache>
                <c:formatCode>dd/mm/yyyy</c:formatCode>
                <c:ptCount val="2"/>
                <c:pt idx="0">
                  <c:v>43466</c:v>
                </c:pt>
                <c:pt idx="1">
                  <c:v>43831</c:v>
                </c:pt>
              </c:numCache>
            </c:numRef>
          </c:cat>
          <c:val>
            <c:numRef>
              <c:f>'совокупная+поступл'!$D$16:$D$17</c:f>
              <c:numCache>
                <c:formatCode>General</c:formatCode>
                <c:ptCount val="2"/>
                <c:pt idx="0">
                  <c:v>20.9</c:v>
                </c:pt>
                <c:pt idx="1">
                  <c:v>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560768"/>
        <c:axId val="134562560"/>
        <c:axId val="0"/>
      </c:bar3DChart>
      <c:catAx>
        <c:axId val="134560768"/>
        <c:scaling>
          <c:orientation val="minMax"/>
          <c:max val="2"/>
          <c:min val="1"/>
        </c:scaling>
        <c:delete val="0"/>
        <c:axPos val="b"/>
        <c:numFmt formatCode="dd/mm/yyyy" sourceLinked="1"/>
        <c:majorTickMark val="out"/>
        <c:minorTickMark val="none"/>
        <c:tickLblPos val="nextTo"/>
        <c:crossAx val="134562560"/>
        <c:crosses val="autoZero"/>
        <c:auto val="0"/>
        <c:lblAlgn val="ctr"/>
        <c:lblOffset val="100"/>
        <c:noMultiLvlLbl val="0"/>
      </c:catAx>
      <c:valAx>
        <c:axId val="13456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560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Проведенная работа «процессным» отделом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Лист2!$C$5</c:f>
              <c:strCache>
                <c:ptCount val="1"/>
                <c:pt idx="0">
                  <c:v>Количество тыс.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Лист2!$B$6:$B$9</c:f>
              <c:strCache>
                <c:ptCount val="4"/>
                <c:pt idx="0">
                  <c:v>ТРЕБОВАНИЯ ОБ УПЛАТЕ ст.69 НК РФ</c:v>
                </c:pt>
                <c:pt idx="1">
                  <c:v>РЕШЕНИЯ О ВЗЫСКАНИИ  ЗА СЧЕТ ДЕНЕЖНЫХ СРЕДСТВ ст.46 НК РФ</c:v>
                </c:pt>
                <c:pt idx="2">
                  <c:v>ПОСТАНОВЛЕНИЯ О ВЗЫСКАНИИ ЗА СЧЕТ ИМУЩЕСТВА ст. 47 НК РФ</c:v>
                </c:pt>
                <c:pt idx="3">
                  <c:v>ВОЗБУЖДЕНО ИСПОЛНИТЕЛЬНЫХ ПРОИЗВОДСТВ (в т.ч. по документам прошлых лет)</c:v>
                </c:pt>
              </c:strCache>
            </c:strRef>
          </c:cat>
          <c:val>
            <c:numRef>
              <c:f>Лист2!$C$6:$C$9</c:f>
              <c:numCache>
                <c:formatCode>#,##0</c:formatCode>
                <c:ptCount val="4"/>
                <c:pt idx="0">
                  <c:v>65.010000000000005</c:v>
                </c:pt>
                <c:pt idx="1">
                  <c:v>35.369</c:v>
                </c:pt>
                <c:pt idx="2">
                  <c:v>11.83</c:v>
                </c:pt>
                <c:pt idx="3">
                  <c:v>10.594000000000001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60288"/>
        <c:axId val="143131008"/>
      </c:barChart>
      <c:catAx>
        <c:axId val="143260288"/>
        <c:scaling>
          <c:orientation val="minMax"/>
        </c:scaling>
        <c:delete val="0"/>
        <c:axPos val="l"/>
        <c:majorTickMark val="out"/>
        <c:minorTickMark val="none"/>
        <c:tickLblPos val="nextTo"/>
        <c:crossAx val="143131008"/>
        <c:crosses val="autoZero"/>
        <c:auto val="1"/>
        <c:lblAlgn val="ctr"/>
        <c:lblOffset val="100"/>
        <c:noMultiLvlLbl val="0"/>
      </c:catAx>
      <c:valAx>
        <c:axId val="14313100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4326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55972344157216"/>
          <c:y val="0.5262366280000581"/>
          <c:w val="0.14138792385276869"/>
          <c:h val="0.1211867786397310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'меры взыскания'!$C$3:$C$6</c:f>
              <c:strCache>
                <c:ptCount val="4"/>
                <c:pt idx="0">
                  <c:v>погашено после получения требования об уплате налога</c:v>
                </c:pt>
                <c:pt idx="1">
                  <c:v>погашено по поручениям налогового органа </c:v>
                </c:pt>
                <c:pt idx="2">
                  <c:v>поступило после вынесения постановления о наложении ареста на имущество налогоплательщика (ст. 77 НК РФ)</c:v>
                </c:pt>
                <c:pt idx="3">
                  <c:v>погашено в результате проведения исполнительных действий ССП</c:v>
                </c:pt>
              </c:strCache>
            </c:strRef>
          </c:cat>
          <c:val>
            <c:numRef>
              <c:f>'меры взыскания'!$D$3:$D$6</c:f>
              <c:numCache>
                <c:formatCode>General</c:formatCode>
                <c:ptCount val="4"/>
                <c:pt idx="0">
                  <c:v>6357.7</c:v>
                </c:pt>
                <c:pt idx="1">
                  <c:v>2424.1999999999998</c:v>
                </c:pt>
                <c:pt idx="2">
                  <c:v>118</c:v>
                </c:pt>
                <c:pt idx="3">
                  <c:v>1543.3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0.3366</cdr:x>
      <cdr:y>0.23448</cdr:y>
    </cdr:from>
    <cdr:to>
      <cdr:x>0.47442</cdr:x>
      <cdr:y>0.34049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319602" y="849439"/>
          <a:ext cx="540313" cy="384048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0.32457</cdr:x>
      <cdr:y>0.16725</cdr:y>
    </cdr:from>
    <cdr:to>
      <cdr:x>0.45994</cdr:x>
      <cdr:y>0.56956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286256" y="638612"/>
          <a:ext cx="536448" cy="1536191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62"/>
            <a:ext cx="5438140" cy="4466987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23050" cy="3725862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522" indent="-2878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573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202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2831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460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4089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4718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5347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23050" cy="3725862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522" indent="-2878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573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202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2831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460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4089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4718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5347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1889186"/>
            <a:ext cx="7772400" cy="23722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«</a:t>
            </a:r>
            <a:r>
              <a:rPr lang="ru-RU" sz="2000" dirty="0" smtClean="0"/>
              <a:t>Итоги работы Долгового центра, созданного для взыскания задолженности с юридических лиц и индивидуальных предпринимателей. </a:t>
            </a:r>
            <a:br>
              <a:rPr lang="ru-RU" sz="2000" dirty="0" smtClean="0"/>
            </a:br>
            <a:r>
              <a:rPr lang="ru-RU" sz="2000" dirty="0" smtClean="0"/>
              <a:t> Результаты эффективности взыскания на всех стадиях применения мер принудительного взыскания задолженности за 2019 год.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Передовой опыт налоговых органов Ямало-Ненецкого автономного округа в части применения статьи 199.2 Уголовного кодекса Российской Федерации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86" y="4261448"/>
            <a:ext cx="4803145" cy="60384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г. Новый Уренгой. Февраль 2020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526257"/>
              </p:ext>
            </p:extLst>
          </p:nvPr>
        </p:nvGraphicFramePr>
        <p:xfrm>
          <a:off x="460484" y="1204910"/>
          <a:ext cx="802790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985"/>
                <a:gridCol w="1385218"/>
                <a:gridCol w="1290751"/>
                <a:gridCol w="1424680"/>
                <a:gridCol w="1408928"/>
                <a:gridCol w="1180346"/>
              </a:tblGrid>
              <a:tr h="1020130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Индивидуальная работа с  налогоплательщиками, МВК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информационной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работы с  учредителями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Взыскание дебиторской задолженности </a:t>
                      </a:r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</a:p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применения статей 45 НК РФ и 199.2 УК РФ </a:t>
                      </a:r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Погашение налогового долга после направления в УФНС проекта на банкротство на согласование </a:t>
                      </a:r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решений по обеспечительным мерам в рамках п.10 ст.101 НК РФ</a:t>
                      </a:r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02479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Направлены в ТНО рекомендации о заслушивании на МВК руководителей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 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организаций.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итогам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поступило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налоговых доходов в размере </a:t>
                      </a: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1 953 млн. руб. </a:t>
                      </a:r>
                    </a:p>
                    <a:p>
                      <a:pPr algn="ctr"/>
                      <a:endParaRPr lang="ru-RU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направления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адресных писем руководителям должников поступления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составили 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2 192 млн. руб.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Направлены письма </a:t>
                      </a: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адрес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налогоплательщиков</a:t>
                      </a: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Погашено налогового долга </a:t>
                      </a: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размере 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 млн. руб.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Погашено за счет взыскания </a:t>
                      </a:r>
                    </a:p>
                    <a:p>
                      <a:pPr algn="ctr"/>
                      <a:r>
                        <a:rPr lang="ru-RU" sz="1000" dirty="0" smtClean="0"/>
                        <a:t>дебиторской задолженности </a:t>
                      </a:r>
                    </a:p>
                    <a:p>
                      <a:pPr algn="ctr"/>
                      <a:r>
                        <a:rPr lang="ru-RU" sz="1000" dirty="0" smtClean="0"/>
                        <a:t>По </a:t>
                      </a:r>
                      <a:r>
                        <a:rPr lang="ru-RU" sz="1000" b="1" dirty="0" smtClean="0"/>
                        <a:t>12</a:t>
                      </a:r>
                      <a:r>
                        <a:rPr lang="ru-RU" sz="1000" dirty="0" smtClean="0"/>
                        <a:t> организациям в размере</a:t>
                      </a:r>
                    </a:p>
                    <a:p>
                      <a:pPr algn="ctr"/>
                      <a:r>
                        <a:rPr lang="ru-RU" sz="1000" b="1" dirty="0" smtClean="0"/>
                        <a:t>330 млн. руб.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Направлено проектов на согласование</a:t>
                      </a:r>
                      <a:r>
                        <a:rPr lang="ru-RU" sz="1000" baseline="0" dirty="0" smtClean="0"/>
                        <a:t> в УФНС по ЯНАО по </a:t>
                      </a:r>
                      <a:r>
                        <a:rPr lang="ru-RU" sz="1000" b="1" baseline="0" dirty="0" smtClean="0"/>
                        <a:t>10</a:t>
                      </a:r>
                      <a:r>
                        <a:rPr lang="ru-RU" sz="1000" baseline="0" dirty="0" smtClean="0"/>
                        <a:t> налогоплательщикам на сумму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546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 млн. </a:t>
                      </a:r>
                      <a:r>
                        <a:rPr lang="ru-RU" sz="1000" b="1" dirty="0" smtClean="0"/>
                        <a:t>руб.</a:t>
                      </a:r>
                    </a:p>
                    <a:p>
                      <a:pPr algn="ctr"/>
                      <a:endParaRPr lang="ru-RU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Подготовлены проекты для принятия решения о признании должников банкротами в отношении </a:t>
                      </a:r>
                      <a:r>
                        <a:rPr lang="ru-RU" sz="1000" b="1" dirty="0" smtClean="0"/>
                        <a:t>223</a:t>
                      </a:r>
                      <a:r>
                        <a:rPr lang="ru-RU" sz="1000" dirty="0" smtClean="0"/>
                        <a:t> организаций.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Погашено после направления проекта ДЦ </a:t>
                      </a:r>
                    </a:p>
                    <a:p>
                      <a:pPr algn="ctr"/>
                      <a:r>
                        <a:rPr lang="ru-RU" sz="1000" b="1" dirty="0" smtClean="0"/>
                        <a:t>299 млн. руб. </a:t>
                      </a:r>
                      <a:endParaRPr lang="ru-RU" sz="1000" dirty="0" smtClean="0"/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Подготовлено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55 проектов,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приняты решения по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42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на сумму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1 685 млн. руб.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подлежит включению в РТК по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на сумму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5.8 млн. руб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.,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решения ВНП погашены на сумму 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39.7 млн. руб.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solidFill>
                  <a:srgbClr val="0070C0"/>
                </a:solidFill>
              </a:rPr>
              <a:t>Итоги по применению «проектного» подхода к взысканию задолженности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5304" y="140855"/>
            <a:ext cx="7337192" cy="829352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rgbClr val="0070C0"/>
                </a:solidFill>
              </a:rPr>
              <a:t>Индивидуальная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работа с  налогоплательщиками, МВК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167529" y="1138813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 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813" y="894239"/>
            <a:ext cx="2854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Направлены в ТНО рекомендации о заслушивании на МВК руководителей </a:t>
            </a:r>
            <a:r>
              <a:rPr lang="ru-RU" b="1" dirty="0">
                <a:solidFill>
                  <a:schemeClr val="dk1"/>
                </a:solidFill>
              </a:rPr>
              <a:t>82 </a:t>
            </a:r>
            <a:r>
              <a:rPr lang="ru-RU" dirty="0">
                <a:solidFill>
                  <a:schemeClr val="dk1"/>
                </a:solidFill>
              </a:rPr>
              <a:t>организаций.</a:t>
            </a:r>
          </a:p>
          <a:p>
            <a:pPr algn="ctr"/>
            <a:r>
              <a:rPr lang="ru-RU" dirty="0">
                <a:solidFill>
                  <a:schemeClr val="dk1"/>
                </a:solidFill>
              </a:rPr>
              <a:t>По итогам </a:t>
            </a:r>
            <a:r>
              <a:rPr lang="ru-RU" b="1" dirty="0">
                <a:solidFill>
                  <a:schemeClr val="dk1"/>
                </a:solidFill>
              </a:rPr>
              <a:t>поступило </a:t>
            </a:r>
            <a:r>
              <a:rPr lang="ru-RU" dirty="0">
                <a:solidFill>
                  <a:schemeClr val="dk1"/>
                </a:solidFill>
              </a:rPr>
              <a:t>налоговых доходов в размере </a:t>
            </a:r>
          </a:p>
          <a:p>
            <a:pPr algn="ctr"/>
            <a:r>
              <a:rPr lang="ru-RU" b="1" dirty="0">
                <a:solidFill>
                  <a:schemeClr val="dk1"/>
                </a:solidFill>
              </a:rPr>
              <a:t>1 953 млн. руб.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1663" y="894239"/>
            <a:ext cx="3195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После направления </a:t>
            </a:r>
            <a:r>
              <a:rPr lang="ru-RU" b="1" dirty="0">
                <a:solidFill>
                  <a:schemeClr val="dk1"/>
                </a:solidFill>
              </a:rPr>
              <a:t>139</a:t>
            </a:r>
            <a:r>
              <a:rPr lang="ru-RU" dirty="0">
                <a:solidFill>
                  <a:schemeClr val="dk1"/>
                </a:solidFill>
              </a:rPr>
              <a:t> адресных писем руководителям должников поступления составили </a:t>
            </a:r>
            <a:r>
              <a:rPr lang="ru-RU" b="1" dirty="0">
                <a:solidFill>
                  <a:schemeClr val="dk1"/>
                </a:solidFill>
              </a:rPr>
              <a:t>2 192 млн. </a:t>
            </a:r>
            <a:r>
              <a:rPr lang="ru-RU" b="1" dirty="0" smtClean="0">
                <a:solidFill>
                  <a:schemeClr val="dk1"/>
                </a:solidFill>
              </a:rPr>
              <a:t>руб.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5270" y="2889727"/>
            <a:ext cx="7874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Целевая </a:t>
            </a:r>
            <a:r>
              <a:rPr lang="ru-RU" sz="1800" b="1" dirty="0"/>
              <a:t>категория</a:t>
            </a:r>
            <a:r>
              <a:rPr lang="ru-RU" sz="1800" dirty="0"/>
              <a:t> – субъекты допустившие образование «свежей» налоговой задолженности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9" name="Picture 3" descr="Z:\_Посунько\3D man\задуматьс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2" y="3681413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22400" y="3787994"/>
            <a:ext cx="5807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/>
              <a:t>Цель</a:t>
            </a:r>
            <a:r>
              <a:rPr lang="ru-RU" sz="1800" dirty="0" smtClean="0"/>
              <a:t> </a:t>
            </a:r>
            <a:r>
              <a:rPr lang="ru-RU" sz="1800" dirty="0"/>
              <a:t>- </a:t>
            </a:r>
            <a:r>
              <a:rPr lang="ru-RU" sz="1800" dirty="0" smtClean="0"/>
              <a:t>обозначить </a:t>
            </a:r>
            <a:r>
              <a:rPr lang="ru-RU" sz="1800" dirty="0"/>
              <a:t>должнику, что он находится под пристальным контролем Инспекции и Долгового центра. Установить причины образования задолженности. Разъяснить последствия налогового долга.</a:t>
            </a:r>
          </a:p>
        </p:txBody>
      </p:sp>
      <p:pic>
        <p:nvPicPr>
          <p:cNvPr id="4100" name="Picture 4" descr="Z:\_Посунько\3D man\man-announc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0" y="3681413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_Посунько\3D man\совещание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894239"/>
            <a:ext cx="23145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9300" y="140855"/>
            <a:ext cx="8007350" cy="829352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solidFill>
                  <a:srgbClr val="0070C0"/>
                </a:solidFill>
              </a:rPr>
              <a:t>Проведение информационной работы с учредителями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167529" y="1138813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 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812" y="894239"/>
            <a:ext cx="5507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Направлены письма </a:t>
            </a:r>
            <a:r>
              <a:rPr lang="ru-RU" sz="1800" dirty="0" smtClean="0"/>
              <a:t>в </a:t>
            </a:r>
            <a:r>
              <a:rPr lang="ru-RU" sz="1800" dirty="0"/>
              <a:t>адрес </a:t>
            </a:r>
            <a:r>
              <a:rPr lang="ru-RU" sz="1800" b="1" dirty="0"/>
              <a:t>24</a:t>
            </a:r>
            <a:r>
              <a:rPr lang="ru-RU" sz="1800" dirty="0"/>
              <a:t> </a:t>
            </a:r>
            <a:r>
              <a:rPr lang="ru-RU" sz="1800" dirty="0" smtClean="0"/>
              <a:t>налогоплательщиков.  Погашено </a:t>
            </a:r>
            <a:r>
              <a:rPr lang="ru-RU" sz="1800" dirty="0"/>
              <a:t>налогового долга </a:t>
            </a:r>
            <a:r>
              <a:rPr lang="ru-RU" sz="1800" dirty="0" smtClean="0"/>
              <a:t> в </a:t>
            </a:r>
            <a:r>
              <a:rPr lang="ru-RU" sz="1800" dirty="0"/>
              <a:t>размере </a:t>
            </a:r>
            <a:r>
              <a:rPr lang="ru-RU" sz="1800" b="1" dirty="0"/>
              <a:t>199 млн. руб. </a:t>
            </a:r>
            <a:endParaRPr lang="ru-RU" sz="1800" b="1" dirty="0">
              <a:solidFill>
                <a:schemeClr val="dk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813" y="1494034"/>
            <a:ext cx="562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Целевая категория</a:t>
            </a:r>
            <a:r>
              <a:rPr lang="ru-RU" sz="1800" dirty="0"/>
              <a:t> – учредители субъектов допустивших образование налоговой задолженности.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1813" y="2186901"/>
            <a:ext cx="5627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Цель</a:t>
            </a:r>
            <a:r>
              <a:rPr lang="ru-RU" sz="1800" dirty="0"/>
              <a:t> – информирование учредителей о наличии налоговой задолженности у учрежденных </a:t>
            </a:r>
            <a:r>
              <a:rPr lang="ru-RU" sz="1800" dirty="0" smtClean="0"/>
              <a:t>лиц</a:t>
            </a:r>
            <a:r>
              <a:rPr lang="ru-RU" sz="1800" dirty="0"/>
              <a:t>. Информирование </a:t>
            </a:r>
            <a:r>
              <a:rPr lang="ru-RU" sz="1800" dirty="0" smtClean="0"/>
              <a:t>о </a:t>
            </a:r>
            <a:r>
              <a:rPr lang="ru-RU" sz="1800" dirty="0"/>
              <a:t>последствиях </a:t>
            </a:r>
            <a:r>
              <a:rPr lang="ru-RU" sz="1800" dirty="0" smtClean="0"/>
              <a:t>неуплаты.</a:t>
            </a:r>
            <a:endParaRPr lang="ru-RU" sz="1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4362" y="3514051"/>
            <a:ext cx="7634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/>
              <a:t>Ст. 9 и ст. 61.12 - </a:t>
            </a:r>
            <a:r>
              <a:rPr lang="ru-RU" sz="1800" dirty="0" smtClean="0"/>
              <a:t>ФЗ </a:t>
            </a:r>
            <a:r>
              <a:rPr lang="ru-RU" sz="1800" dirty="0"/>
              <a:t>от 26.10.2002 </a:t>
            </a:r>
            <a:r>
              <a:rPr lang="ru-RU" sz="1800" dirty="0" smtClean="0"/>
              <a:t>№ 127-ФЗ «О </a:t>
            </a:r>
            <a:r>
              <a:rPr lang="ru-RU" sz="1800" dirty="0"/>
              <a:t>несостоятельности (банкротстве</a:t>
            </a:r>
            <a:r>
              <a:rPr lang="ru-RU" sz="1800" dirty="0" smtClean="0"/>
              <a:t>)» при неподаче учредителем заявления о банкротстве, позволяет привлечь учредителя к субсидиарной ответственности по долгам, возникшим после соответствия должника признакам банкрота.</a:t>
            </a:r>
            <a:endParaRPr lang="ru-RU" sz="1800" dirty="0"/>
          </a:p>
        </p:txBody>
      </p:sp>
      <p:pic>
        <p:nvPicPr>
          <p:cNvPr id="5123" name="Picture 3" descr="Z:\_Посунько\3D man\man-announce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27" y="532057"/>
            <a:ext cx="2459323" cy="24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1050" y="1155"/>
            <a:ext cx="8007350" cy="829352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solidFill>
                  <a:srgbClr val="0070C0"/>
                </a:solidFill>
              </a:rPr>
              <a:t>Взыскание дебиторской задолженности должника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167529" y="1029906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 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6146" name="Picture 2" descr="Z:\_Посунько\3D man\поис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03881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63862" y="691352"/>
            <a:ext cx="5627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/>
              <a:t>                                     Этапы взыскания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 dirty="0" smtClean="0"/>
              <a:t>Поиск возможной дебиторской задолженности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 dirty="0" smtClean="0"/>
              <a:t>Верификация дебиторской задолженности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 dirty="0" smtClean="0"/>
              <a:t>Информирование дебитора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 dirty="0" smtClean="0"/>
              <a:t>Информирование судебных приставов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7050" y="3819198"/>
            <a:ext cx="7861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отчетном периоде направлено 43 информационных письма предполагаемым дебиторам о наличии дебиторской задолженности и необходимости ее погашения на сумму 1 299.1 млн. руб., в результате проведенной работы погашено задолженности </a:t>
            </a:r>
            <a:r>
              <a:rPr lang="ru-RU" dirty="0" smtClean="0"/>
              <a:t>без участия судебных приставов по </a:t>
            </a:r>
            <a:r>
              <a:rPr lang="ru-RU" dirty="0"/>
              <a:t>налогам и сборам в размере – 318.9 млн.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2900" y="2185686"/>
            <a:ext cx="5975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Направлено </a:t>
            </a:r>
            <a:r>
              <a:rPr lang="ru-RU" dirty="0"/>
              <a:t>в ССП </a:t>
            </a:r>
            <a:r>
              <a:rPr lang="ru-RU" dirty="0" smtClean="0"/>
              <a:t>ходатайств </a:t>
            </a:r>
            <a:r>
              <a:rPr lang="ru-RU" dirty="0"/>
              <a:t>об обращении взыскания дебиторской задолженности в отношении 36 </a:t>
            </a:r>
            <a:r>
              <a:rPr lang="ru-RU" dirty="0" smtClean="0"/>
              <a:t>организаций на сумму долга 706 млн. руб.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7050" y="2811116"/>
            <a:ext cx="839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результатам работы по установлению и взысканию дебиторской задолженности в 2019 году службой судебных приставов взыскана дебиторская задолженность в размере 10.7 млн. руб</a:t>
            </a:r>
            <a:r>
              <a:rPr lang="ru-RU" dirty="0" smtClean="0"/>
              <a:t>. </a:t>
            </a:r>
            <a:r>
              <a:rPr lang="ru-RU" dirty="0"/>
              <a:t>Погашено </a:t>
            </a:r>
            <a:r>
              <a:rPr lang="ru-RU" dirty="0" smtClean="0"/>
              <a:t>должниками самостоятельно 60</a:t>
            </a:r>
            <a:r>
              <a:rPr lang="ru-RU" dirty="0"/>
              <a:t> </a:t>
            </a:r>
            <a:r>
              <a:rPr lang="ru-RU" dirty="0" smtClean="0"/>
              <a:t>.7 </a:t>
            </a:r>
            <a:r>
              <a:rPr lang="ru-RU" dirty="0"/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6232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1050" y="1155"/>
            <a:ext cx="8007350" cy="829352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solidFill>
                  <a:srgbClr val="0070C0"/>
                </a:solidFill>
              </a:rPr>
              <a:t>Результаты применения статьи 199.2 УК РФ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000443" y="1029905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 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43" y="1138812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 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3964" y="2145784"/>
            <a:ext cx="5827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Направлено в УФНС России по ЯНАО 10 проектов заявлений для возбуждения уголовного дела.</a:t>
            </a:r>
            <a:endParaRPr lang="ru-RU" sz="1800" dirty="0">
              <a:solidFill>
                <a:schemeClr val="dk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964" y="638908"/>
            <a:ext cx="562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Целевая категория</a:t>
            </a:r>
            <a:r>
              <a:rPr lang="ru-RU" sz="1800" dirty="0"/>
              <a:t> – </a:t>
            </a:r>
            <a:r>
              <a:rPr lang="ru-RU" sz="1800" dirty="0" smtClean="0"/>
              <a:t>должностные лица злоупотребляющие гражданским законодательством.</a:t>
            </a:r>
            <a:endParaRPr lang="ru-RU" sz="1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3964" y="1285239"/>
            <a:ext cx="5627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Цель</a:t>
            </a:r>
            <a:r>
              <a:rPr lang="ru-RU" sz="1800" dirty="0"/>
              <a:t> – </a:t>
            </a:r>
            <a:r>
              <a:rPr lang="ru-RU" sz="1800" dirty="0" smtClean="0"/>
              <a:t>взыскание выведенных денежных средств, имущества. </a:t>
            </a:r>
            <a:r>
              <a:rPr lang="ru-RU" sz="1800" b="1" dirty="0" smtClean="0"/>
              <a:t>Эффективная упреждающая работа в результате волнового эффекта.</a:t>
            </a:r>
            <a:endParaRPr lang="ru-RU" sz="1800" b="1" dirty="0"/>
          </a:p>
        </p:txBody>
      </p:sp>
      <p:pic>
        <p:nvPicPr>
          <p:cNvPr id="7170" name="Picture 2" descr="Z:\_Посунько\3D man\man-with-stop-sign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6" y="411143"/>
            <a:ext cx="2070894" cy="20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3964" y="2739837"/>
            <a:ext cx="7804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Общая сумма налоговой задолженности по данным фактам составляет 714 млн. руб., сумма выявленных сокрытых денежных средств – 546.2 млн. руб.</a:t>
            </a:r>
          </a:p>
          <a:p>
            <a:r>
              <a:rPr lang="ru-RU" sz="1800" dirty="0" smtClean="0"/>
              <a:t>Из </a:t>
            </a:r>
            <a:r>
              <a:rPr lang="ru-RU" sz="1800" dirty="0"/>
              <a:t>10 направленных материалов возбуждено 1 уголовное </a:t>
            </a:r>
            <a:r>
              <a:rPr lang="ru-RU" sz="1800" dirty="0" smtClean="0"/>
              <a:t>дело.</a:t>
            </a:r>
            <a:endParaRPr lang="ru-RU" sz="1800" dirty="0"/>
          </a:p>
        </p:txBody>
      </p:sp>
      <p:pic>
        <p:nvPicPr>
          <p:cNvPr id="7171" name="Picture 3" descr="Z:\_Посунько\3D man\крутой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58" y="3630902"/>
            <a:ext cx="804124" cy="1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_Посунько\3D man\man-s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1338" y="3663693"/>
            <a:ext cx="1222069" cy="12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147205"/>
            <a:ext cx="7337192" cy="82935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/>
              <a:t>Сокрытие денежных средств либо имущества организации или индивидуального предпринимателя влечет за собой наказание: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852" y="4531524"/>
            <a:ext cx="819148" cy="473869"/>
          </a:xfrm>
        </p:spPr>
        <p:txBody>
          <a:bodyPr/>
          <a:lstStyle/>
          <a:p>
            <a:fld id="{D57E3FE5-A9B2-4740-BCFC-E5DFD07173B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9539" y="1205157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4064" y="2231681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634999" y="1205157"/>
            <a:ext cx="3170650" cy="141570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при сумме недоимки в </a:t>
            </a:r>
            <a:r>
              <a:rPr lang="ru-RU" sz="1800" b="1" u="sng" dirty="0" smtClean="0"/>
              <a:t>крупных</a:t>
            </a:r>
            <a:r>
              <a:rPr lang="ru-RU" sz="1800" dirty="0" smtClean="0"/>
              <a:t> размерах  </a:t>
            </a:r>
          </a:p>
          <a:p>
            <a:pPr algn="ctr"/>
            <a:r>
              <a:rPr lang="ru-RU" sz="1800" dirty="0" smtClean="0"/>
              <a:t>(от 2.250 млн. рублей</a:t>
            </a:r>
          </a:p>
          <a:p>
            <a:pPr algn="ctr"/>
            <a:r>
              <a:rPr lang="ru-RU" sz="1800" dirty="0" smtClean="0"/>
              <a:t> до 9 млн. руб.)</a:t>
            </a:r>
            <a:endParaRPr lang="ru-RU" sz="1800" dirty="0"/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 flipH="1">
            <a:off x="5234833" y="1205158"/>
            <a:ext cx="3253561" cy="1415704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2636" y="1811147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4833" y="1345722"/>
            <a:ext cx="3253561" cy="12107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 сумме недоимки </a:t>
            </a:r>
          </a:p>
          <a:p>
            <a:pPr algn="ctr" defTabSz="1043056">
              <a:spcBef>
                <a:spcPct val="0"/>
              </a:spcBef>
            </a:pPr>
            <a:r>
              <a:rPr lang="ru-RU" sz="1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1800" b="1" u="sng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особо крупных </a:t>
            </a:r>
            <a:r>
              <a:rPr lang="ru-RU" sz="1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размерах</a:t>
            </a:r>
          </a:p>
          <a:p>
            <a:pPr algn="ctr" defTabSz="1043056">
              <a:spcBef>
                <a:spcPct val="0"/>
              </a:spcBef>
            </a:pPr>
            <a:r>
              <a:rPr lang="ru-RU" sz="1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(от 9 млн. руб.)</a:t>
            </a:r>
            <a:endPara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634999" y="2556502"/>
            <a:ext cx="3885243" cy="244233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4520242" y="2558963"/>
            <a:ext cx="3968150" cy="2377974"/>
          </a:xfrm>
          <a:prstGeom prst="leftArrowCallout">
            <a:avLst>
              <a:gd name="adj1" fmla="val 27510"/>
              <a:gd name="adj2" fmla="val 25000"/>
              <a:gd name="adj3" fmla="val 24163"/>
              <a:gd name="adj4" fmla="val 79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4999" y="2558963"/>
            <a:ext cx="30398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 штраф от 200 до 500 тыс. руб. или в размере дохода осужденного за период от 18 месяцев до 3-х лет,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 принудительные работы на срок до 3-х лет,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 лишение свободы на срок до 3-х лет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04778" y="2620862"/>
            <a:ext cx="3083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 штраф от 500 тысяч  до 2-х млн. руб.  или в размере дохода осужденного за период от 2-х до 5-ти лет,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 принудительные работы на срок до 5-ти лет,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 лишением свободы на срок до 7 лет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5970" y="4458380"/>
            <a:ext cx="1908808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5" descr="Z:\_Посунько\3D man\принудительное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49" y="1714464"/>
            <a:ext cx="1429184" cy="16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Спасибо </a:t>
            </a:r>
            <a:r>
              <a:rPr lang="ru-RU" sz="2400" dirty="0" smtClean="0"/>
              <a:t>за внимание</a:t>
            </a:r>
            <a:endParaRPr lang="ru-RU" sz="24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86" y="4064139"/>
            <a:ext cx="4803145" cy="5371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г. Новый Уренгой. Февраль 2020 г.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Этапы </a:t>
            </a:r>
            <a:r>
              <a:rPr lang="ru-RU" dirty="0"/>
              <a:t>исполнения налоговой обязанности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96039" y="1205157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400" b="1" dirty="0">
                <a:latin typeface="+mj-lt"/>
                <a:ea typeface="+mj-ea"/>
                <a:cs typeface="+mj-cs"/>
              </a:rPr>
              <a:t>Самостоятельная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уплата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5633" y="3537379"/>
            <a:ext cx="4287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Принудительное взыскание</a:t>
            </a:r>
            <a:endParaRPr lang="ru-RU" sz="2400" b="1" dirty="0"/>
          </a:p>
        </p:txBody>
      </p:sp>
      <p:pic>
        <p:nvPicPr>
          <p:cNvPr id="1026" name="Picture 2" descr="Z:\_Посунько\3D man\несет монет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88" y="650567"/>
            <a:ext cx="1061733" cy="15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_Посунько\3D man\Требовани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3" y="1614276"/>
            <a:ext cx="1261730" cy="15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20887" y="2216121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400" b="1" dirty="0"/>
              <a:t>Направление </a:t>
            </a:r>
            <a:r>
              <a:rPr lang="ru-RU" sz="2400" b="1" dirty="0" smtClean="0"/>
              <a:t>требования </a:t>
            </a:r>
            <a:r>
              <a:rPr lang="ru-RU" sz="2400" b="1" dirty="0"/>
              <a:t>об уплате </a:t>
            </a:r>
            <a:r>
              <a:rPr lang="ru-RU" sz="2400" b="1" dirty="0" smtClean="0"/>
              <a:t>налога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Z:\_Посунько\3D man\крест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3" y="3231568"/>
            <a:ext cx="1248590" cy="16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_Посунько\3D man\принудительное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32" y="3214425"/>
            <a:ext cx="1429184" cy="16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Сроки взыскания задолженности: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9539" y="1205157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4064" y="2231681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84" y="1320490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Ст. </a:t>
            </a:r>
            <a:r>
              <a:rPr lang="ru-RU" sz="2400" b="1" smtClean="0">
                <a:latin typeface="+mj-lt"/>
                <a:ea typeface="+mj-ea"/>
                <a:cs typeface="+mj-cs"/>
              </a:rPr>
              <a:t>70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НК РФ – до 3 месяцев с момента выявления недоимки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484" y="2047168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Ст. 46 НК РФ – до 5 месяцев с момента выявления недоимки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484" y="2738998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Ст. 47 НК РФ – свыше 1 года с момента выявления недоимки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Z:\_Посунько\3D man\кодек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63" y="241632"/>
            <a:ext cx="1893871" cy="113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6484" y="3768132"/>
            <a:ext cx="2697616" cy="51204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Ст. 45 НК РФ, ст. 199.2 УК РФ, банкротство (127-ФЗ),</a:t>
            </a:r>
          </a:p>
          <a:p>
            <a:pPr defTabSz="1043056"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институт субсидиарной ответственности – </a:t>
            </a:r>
          </a:p>
          <a:p>
            <a:pPr defTabSz="1043056"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свыше 5 лет с момента выявления недоимки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41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_Посунько\3D man\бабо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18" y="2925354"/>
            <a:ext cx="1509064" cy="15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147205"/>
            <a:ext cx="7337192" cy="829352"/>
          </a:xfrm>
        </p:spPr>
        <p:txBody>
          <a:bodyPr/>
          <a:lstStyle/>
          <a:p>
            <a:r>
              <a:rPr lang="ru-RU" dirty="0" smtClean="0"/>
              <a:t>                              Долговой центр ЯНАО: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9539" y="1205157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4064" y="2231681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Z:\_Посунько\3D man\совещани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7106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634999" y="1453004"/>
            <a:ext cx="2565401" cy="1105471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 flipH="1">
            <a:off x="5697358" y="1453492"/>
            <a:ext cx="2672577" cy="1105471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2636" y="1811147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«Процессный» </a:t>
            </a:r>
          </a:p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отдел</a:t>
            </a:r>
          </a:p>
          <a:p>
            <a:pPr defTabSz="1043056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2638" y="1831686"/>
            <a:ext cx="2697616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«Проектный» </a:t>
            </a:r>
          </a:p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отдел</a:t>
            </a:r>
          </a:p>
          <a:p>
            <a:pPr defTabSz="1043056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634999" y="2558475"/>
            <a:ext cx="3257550" cy="237797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5010151" y="2558475"/>
            <a:ext cx="3359784" cy="2377974"/>
          </a:xfrm>
          <a:prstGeom prst="leftArrowCallout">
            <a:avLst>
              <a:gd name="adj1" fmla="val 27510"/>
              <a:gd name="adj2" fmla="val 25000"/>
              <a:gd name="adj3" fmla="val 24163"/>
              <a:gd name="adj4" fmla="val 79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2635" y="2558475"/>
            <a:ext cx="21047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FF"/>
                </a:solidFill>
              </a:rPr>
              <a:t>Ст. 69 НК РФ</a:t>
            </a:r>
          </a:p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rgbClr val="FFFFFF"/>
                </a:solidFill>
              </a:rPr>
              <a:t>Ст. </a:t>
            </a:r>
            <a:r>
              <a:rPr lang="ru-RU" b="1" dirty="0" smtClean="0">
                <a:solidFill>
                  <a:srgbClr val="FFFFFF"/>
                </a:solidFill>
              </a:rPr>
              <a:t>46 </a:t>
            </a:r>
            <a:r>
              <a:rPr lang="ru-RU" b="1" dirty="0">
                <a:solidFill>
                  <a:srgbClr val="FFFFFF"/>
                </a:solidFill>
              </a:rPr>
              <a:t>НК РФ</a:t>
            </a:r>
          </a:p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rgbClr val="FFFFFF"/>
                </a:solidFill>
              </a:rPr>
              <a:t>Ст. </a:t>
            </a:r>
            <a:r>
              <a:rPr lang="ru-RU" b="1" dirty="0" smtClean="0">
                <a:solidFill>
                  <a:srgbClr val="FFFFFF"/>
                </a:solidFill>
              </a:rPr>
              <a:t>47 </a:t>
            </a:r>
            <a:r>
              <a:rPr lang="ru-RU" b="1" dirty="0">
                <a:solidFill>
                  <a:srgbClr val="FFFFFF"/>
                </a:solidFill>
              </a:rPr>
              <a:t>НК РФ</a:t>
            </a:r>
          </a:p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FF"/>
                </a:solidFill>
              </a:rPr>
              <a:t>Работа с обращениями</a:t>
            </a:r>
          </a:p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FF"/>
                </a:solidFill>
              </a:rPr>
              <a:t>Сверка с ССП</a:t>
            </a:r>
            <a:endParaRPr lang="ru-RU" b="1" dirty="0">
              <a:solidFill>
                <a:srgbClr val="FFFFFF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97358" y="2556502"/>
            <a:ext cx="26850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FF"/>
                </a:solidFill>
              </a:rPr>
              <a:t>Ст. 45 НК РФ</a:t>
            </a:r>
          </a:p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rgbClr val="FFFFFF"/>
                </a:solidFill>
              </a:rPr>
              <a:t>Ст. </a:t>
            </a:r>
            <a:r>
              <a:rPr lang="ru-RU" b="1" dirty="0" smtClean="0">
                <a:solidFill>
                  <a:srgbClr val="FFFFFF"/>
                </a:solidFill>
              </a:rPr>
              <a:t>199.2 УК </a:t>
            </a:r>
            <a:r>
              <a:rPr lang="ru-RU" b="1" dirty="0">
                <a:solidFill>
                  <a:srgbClr val="FFFFFF"/>
                </a:solidFill>
              </a:rPr>
              <a:t>РФ</a:t>
            </a:r>
          </a:p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FF"/>
                </a:solidFill>
              </a:rPr>
              <a:t>Верификация дебиторской задолженности</a:t>
            </a:r>
            <a:endParaRPr lang="ru-RU" b="1" dirty="0">
              <a:solidFill>
                <a:srgbClr val="FFFFFF"/>
              </a:solidFill>
            </a:endParaRPr>
          </a:p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FF"/>
                </a:solidFill>
              </a:rPr>
              <a:t>Субсидиарная ответственность</a:t>
            </a:r>
          </a:p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FF"/>
                </a:solidFill>
              </a:rPr>
              <a:t>Инициация банкротства</a:t>
            </a:r>
          </a:p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FF"/>
                </a:solidFill>
              </a:rPr>
              <a:t>Взыскание ущерба по гражданским искам</a:t>
            </a:r>
          </a:p>
          <a:p>
            <a:pPr marL="285750" indent="-285750" defTabSz="1043056">
              <a:spcBef>
                <a:spcPct val="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FF"/>
                </a:solidFill>
              </a:rPr>
              <a:t>Предупредительная работа</a:t>
            </a:r>
            <a:endParaRPr lang="ru-RU" b="1" dirty="0">
              <a:solidFill>
                <a:srgbClr val="FFFFFF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5970" y="4458380"/>
            <a:ext cx="1908808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12.5 млрд. руб.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38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задолженности и поступлений, млрд.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829053"/>
              </p:ext>
            </p:extLst>
          </p:nvPr>
        </p:nvGraphicFramePr>
        <p:xfrm>
          <a:off x="666750" y="958850"/>
          <a:ext cx="71120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37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задолженности и поступлений, млрд.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7599" y="1107159"/>
            <a:ext cx="3493477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Поступления увеличились на 24,3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млрд. руб.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1375" y="1107158"/>
            <a:ext cx="3493477" cy="38918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Задолженность увеличилась на 0,8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млрд. руб.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18624"/>
              </p:ext>
            </p:extLst>
          </p:nvPr>
        </p:nvGraphicFramePr>
        <p:xfrm>
          <a:off x="822325" y="1204913"/>
          <a:ext cx="3920363" cy="362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097046"/>
              </p:ext>
            </p:extLst>
          </p:nvPr>
        </p:nvGraphicFramePr>
        <p:xfrm>
          <a:off x="4901184" y="1135325"/>
          <a:ext cx="3962928" cy="38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37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«Процессные» документы взыскания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72940"/>
              </p:ext>
            </p:extLst>
          </p:nvPr>
        </p:nvGraphicFramePr>
        <p:xfrm>
          <a:off x="744537" y="1301750"/>
          <a:ext cx="7580315" cy="343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4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2019 году поступления от мер принудительного взыскания составили 10 443,3 млн.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841055"/>
              </p:ext>
            </p:extLst>
          </p:nvPr>
        </p:nvGraphicFramePr>
        <p:xfrm>
          <a:off x="822325" y="1204913"/>
          <a:ext cx="7321550" cy="362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73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Результаты работы </a:t>
            </a:r>
            <a:r>
              <a:rPr lang="ru-RU" sz="2000" dirty="0" smtClean="0"/>
              <a:t>по сокращению </a:t>
            </a:r>
            <a:r>
              <a:rPr lang="ru-RU" sz="2000" dirty="0"/>
              <a:t>задолженности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3198517" y="1760048"/>
            <a:ext cx="3210098" cy="1201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dirty="0">
                <a:solidFill>
                  <a:sysClr val="windowText" lastClr="000000"/>
                </a:solidFill>
              </a:rPr>
              <a:t>Задолженность, образовавшаяся </a:t>
            </a:r>
          </a:p>
          <a:p>
            <a:pPr algn="l"/>
            <a:r>
              <a:rPr lang="ru-RU" sz="1200" dirty="0">
                <a:solidFill>
                  <a:sysClr val="windowText" lastClr="000000"/>
                </a:solidFill>
              </a:rPr>
              <a:t>до 01.01.2019 - </a:t>
            </a:r>
            <a:r>
              <a:rPr lang="ru-RU" sz="1200" dirty="0" smtClean="0">
                <a:solidFill>
                  <a:sysClr val="windowText" lastClr="000000"/>
                </a:solidFill>
              </a:rPr>
              <a:t>16.1 </a:t>
            </a:r>
            <a:r>
              <a:rPr lang="ru-RU" sz="1200" dirty="0">
                <a:solidFill>
                  <a:sysClr val="windowText" lastClr="000000"/>
                </a:solidFill>
              </a:rPr>
              <a:t>млрд. руб.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198517" y="1760048"/>
            <a:ext cx="3210098" cy="12019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4"/>
          <p:cNvSpPr txBox="1"/>
          <p:nvPr/>
        </p:nvSpPr>
        <p:spPr>
          <a:xfrm>
            <a:off x="3994030" y="2197051"/>
            <a:ext cx="2414585" cy="8156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>
                <a:solidFill>
                  <a:schemeClr val="tx1"/>
                </a:solidFill>
                <a:effectLst/>
              </a:rPr>
              <a:t>Задолженность, </a:t>
            </a:r>
            <a:endParaRPr lang="ru-RU" sz="1200" b="1" dirty="0" smtClean="0">
              <a:solidFill>
                <a:schemeClr val="tx1"/>
              </a:solidFill>
              <a:effectLst/>
            </a:endParaRP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effectLst/>
              </a:rPr>
              <a:t>образовавшаяся </a:t>
            </a:r>
            <a:endParaRPr lang="ru-RU" sz="1200" b="1" dirty="0">
              <a:solidFill>
                <a:schemeClr val="tx1"/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effectLst/>
              </a:rPr>
              <a:t>после </a:t>
            </a:r>
            <a:r>
              <a:rPr lang="ru-RU" sz="1200" b="1" dirty="0">
                <a:solidFill>
                  <a:schemeClr val="tx1"/>
                </a:solidFill>
                <a:effectLst/>
              </a:rPr>
              <a:t>01.01.2019 - </a:t>
            </a:r>
            <a:r>
              <a:rPr lang="ru-RU" sz="1200" b="1" dirty="0" smtClean="0">
                <a:solidFill>
                  <a:schemeClr val="tx1"/>
                </a:solidFill>
                <a:effectLst/>
              </a:rPr>
              <a:t>5.6 </a:t>
            </a:r>
            <a:r>
              <a:rPr lang="ru-RU" sz="1200" b="1" dirty="0">
                <a:solidFill>
                  <a:schemeClr val="tx1"/>
                </a:solidFill>
                <a:effectLst/>
              </a:rPr>
              <a:t>млрд. руб.</a:t>
            </a:r>
            <a:endParaRPr lang="ru-RU" sz="1200" b="1" dirty="0">
              <a:effectLst/>
            </a:endParaRPr>
          </a:p>
          <a:p>
            <a:endParaRPr lang="ru-RU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3198517" y="845648"/>
            <a:ext cx="3524738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 состоянию на 01.01.2020 совокупная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задолженность составила 21,7 млрд. руб.,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из нее: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47077" y="2003792"/>
            <a:ext cx="2328986" cy="14954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ysClr val="windowText" lastClr="000000"/>
                </a:solidFill>
              </a:rPr>
              <a:t>В 2019 году урегулировано задолженности, </a:t>
            </a:r>
            <a:endParaRPr lang="ru-RU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ru-RU" b="1" dirty="0" smtClean="0">
                <a:solidFill>
                  <a:sysClr val="windowText" lastClr="000000"/>
                </a:solidFill>
              </a:rPr>
              <a:t>образовавшейся </a:t>
            </a:r>
            <a:r>
              <a:rPr lang="ru-RU" b="1" dirty="0">
                <a:solidFill>
                  <a:sysClr val="windowText" lastClr="000000"/>
                </a:solidFill>
              </a:rPr>
              <a:t>до 01.01.2019</a:t>
            </a:r>
          </a:p>
          <a:p>
            <a:pPr algn="l"/>
            <a:r>
              <a:rPr lang="ru-RU" sz="1400" b="1" dirty="0" smtClean="0">
                <a:solidFill>
                  <a:sysClr val="windowText" lastClr="000000"/>
                </a:solidFill>
              </a:rPr>
              <a:t>4,9</a:t>
            </a:r>
            <a:r>
              <a:rPr lang="ru-RU" sz="1400" b="1" baseline="0" dirty="0" smtClean="0">
                <a:solidFill>
                  <a:sysClr val="windowText" lastClr="000000"/>
                </a:solidFill>
              </a:rPr>
              <a:t> </a:t>
            </a:r>
            <a:r>
              <a:rPr lang="ru-RU" sz="1400" b="1" baseline="0" dirty="0">
                <a:solidFill>
                  <a:sysClr val="windowText" lastClr="000000"/>
                </a:solidFill>
              </a:rPr>
              <a:t>млрд. руб.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494584" y="2189039"/>
            <a:ext cx="2355361" cy="14954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ysClr val="windowText" lastClr="000000"/>
                </a:solidFill>
              </a:rPr>
              <a:t>Урегулировано задолженности, </a:t>
            </a:r>
            <a:endParaRPr lang="ru-RU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ru-RU" b="1" dirty="0" smtClean="0">
                <a:solidFill>
                  <a:sysClr val="windowText" lastClr="000000"/>
                </a:solidFill>
              </a:rPr>
              <a:t>образовавшейся </a:t>
            </a:r>
            <a:r>
              <a:rPr lang="ru-RU" b="1" dirty="0">
                <a:solidFill>
                  <a:sysClr val="windowText" lastClr="000000"/>
                </a:solidFill>
              </a:rPr>
              <a:t>после 01.01.2019</a:t>
            </a:r>
          </a:p>
          <a:p>
            <a:pPr algn="l"/>
            <a:r>
              <a:rPr lang="ru-RU" sz="1400" b="1" dirty="0" smtClean="0">
                <a:solidFill>
                  <a:sysClr val="windowText" lastClr="000000"/>
                </a:solidFill>
              </a:rPr>
              <a:t>7,6</a:t>
            </a:r>
            <a:r>
              <a:rPr lang="ru-RU" sz="1400" b="1" baseline="0" dirty="0" smtClean="0">
                <a:solidFill>
                  <a:sysClr val="windowText" lastClr="000000"/>
                </a:solidFill>
              </a:rPr>
              <a:t> </a:t>
            </a:r>
            <a:r>
              <a:rPr lang="ru-RU" sz="1400" b="1" baseline="0" dirty="0">
                <a:solidFill>
                  <a:sysClr val="windowText" lastClr="000000"/>
                </a:solidFill>
              </a:rPr>
              <a:t>млрд. руб.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Параллелограмм 27"/>
          <p:cNvSpPr/>
          <p:nvPr/>
        </p:nvSpPr>
        <p:spPr>
          <a:xfrm>
            <a:off x="3198517" y="3684464"/>
            <a:ext cx="2647950" cy="1114425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ysClr val="windowText" lastClr="000000"/>
                </a:solidFill>
              </a:rPr>
              <a:t>В 2019 году урегулирована задолженность</a:t>
            </a:r>
            <a:r>
              <a:rPr lang="ru-RU" sz="1200" b="1" baseline="0" dirty="0">
                <a:solidFill>
                  <a:sysClr val="windowText" lastClr="000000"/>
                </a:solidFill>
              </a:rPr>
              <a:t> на общую сумму 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12</a:t>
            </a:r>
            <a:r>
              <a:rPr lang="ru-RU" sz="1400" b="1" baseline="0" dirty="0" smtClean="0">
                <a:solidFill>
                  <a:sysClr val="windowText" lastClr="000000"/>
                </a:solidFill>
              </a:rPr>
              <a:t>,5 млрд. руб</a:t>
            </a:r>
            <a:r>
              <a:rPr lang="ru-RU" sz="1200" b="1" baseline="0" dirty="0">
                <a:solidFill>
                  <a:sysClr val="windowText" lastClr="000000"/>
                </a:solidFill>
              </a:rPr>
              <a:t>.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704123" y="3204308"/>
            <a:ext cx="633046" cy="625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924062" y="3305908"/>
            <a:ext cx="625230" cy="586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35094</TotalTime>
  <Words>1035</Words>
  <Application>Microsoft Office PowerPoint</Application>
  <PresentationFormat>Экран (16:9)</PresentationFormat>
  <Paragraphs>162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«Итоги работы Долгового центра, созданного для взыскания задолженности с юридических лиц и индивидуальных предпринимателей.   Результаты эффективности взыскания на всех стадиях применения мер принудительного взыскания задолженности за 2019 год.   Передовой опыт налоговых органов Ямало-Ненецкого автономного округа в части применения статьи 199.2 Уголовного кодекса Российской Федерации».</vt:lpstr>
      <vt:lpstr>        Этапы исполнения налоговой обязанности :</vt:lpstr>
      <vt:lpstr>                     Сроки взыскания задолженности:</vt:lpstr>
      <vt:lpstr>                              Долговой центр ЯНАО:</vt:lpstr>
      <vt:lpstr>Динамика задолженности и поступлений, млрд. руб.</vt:lpstr>
      <vt:lpstr>Динамика задолженности и поступлений, млрд. руб.</vt:lpstr>
      <vt:lpstr>«Процессные» документы взыскания</vt:lpstr>
      <vt:lpstr>В 2019 году поступления от мер принудительного взыскания составили 10 443,3 млн. руб.</vt:lpstr>
      <vt:lpstr>Результаты работы по сокращению задолженности</vt:lpstr>
      <vt:lpstr>Итоги по применению «проектного» подхода к взысканию задолженности </vt:lpstr>
      <vt:lpstr>Индивидуальная работа с  налогоплательщиками, МВК</vt:lpstr>
      <vt:lpstr>Проведение информационной работы с учредителями</vt:lpstr>
      <vt:lpstr>Взыскание дебиторской задолженности должника</vt:lpstr>
      <vt:lpstr>Результаты применения статьи 199.2 УК РФ</vt:lpstr>
      <vt:lpstr> Сокрытие денежных средств либо имущества организации или индивидуального предпринимателя влечет за собой наказание: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Наговицин Антон Юрьевич</cp:lastModifiedBy>
  <cp:revision>906</cp:revision>
  <cp:lastPrinted>2019-02-13T04:00:52Z</cp:lastPrinted>
  <dcterms:created xsi:type="dcterms:W3CDTF">2014-02-04T14:06:09Z</dcterms:created>
  <dcterms:modified xsi:type="dcterms:W3CDTF">2020-02-25T07:20:24Z</dcterms:modified>
</cp:coreProperties>
</file>